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2" r:id="rId6"/>
  </p:sldIdLst>
  <p:sldSz cx="14630400" cy="8229600"/>
  <p:notesSz cx="8229600" cy="14630400"/>
  <p:embeddedFontLst>
    <p:embeddedFont>
      <p:font typeface="Gelasio" panose="020B0604020202020204" charset="0"/>
      <p:regular r:id="rId8"/>
    </p:embeddedFont>
    <p:embeddedFont>
      <p:font typeface="Lato" panose="020F0502020204030203" pitchFamily="3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311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latin typeface="Gelasio" panose="020B0604020202020204" charset="0"/>
                <a:cs typeface="Gelasio" panose="020B0604020202020204" charset="0"/>
              </a:rPr>
              <a:t>“</a:t>
            </a:r>
            <a:r>
              <a:rPr lang="en-US" sz="4450" b="1" dirty="0">
                <a:cs typeface="Gelasio" panose="020B0604020202020204" charset="0"/>
              </a:rPr>
              <a:t>Resume Optimization and Job Market Analysis</a:t>
            </a:r>
            <a:r>
              <a:rPr lang="en-US" sz="4450" dirty="0">
                <a:latin typeface="Gelasio" panose="020B0604020202020204" charset="0"/>
                <a:cs typeface="Gelasio" panose="020B0604020202020204" charset="0"/>
              </a:rPr>
              <a:t>”</a:t>
            </a:r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6B0808-CC88-019C-9BAD-8FDDA73F7EB3}"/>
              </a:ext>
            </a:extLst>
          </p:cNvPr>
          <p:cNvSpPr txBox="1"/>
          <p:nvPr/>
        </p:nvSpPr>
        <p:spPr>
          <a:xfrm>
            <a:off x="2233306" y="4674327"/>
            <a:ext cx="46773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D0D0D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Resume Optimization and Job Market Analysis</a:t>
            </a:r>
            <a:endParaRPr lang="en-US" b="1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0">
            <a:extLst>
              <a:ext uri="{FF2B5EF4-FFF2-40B4-BE49-F238E27FC236}">
                <a16:creationId xmlns:a16="http://schemas.microsoft.com/office/drawing/2014/main" id="{EF456249-E876-20E8-D347-5B481C93B81F}"/>
              </a:ext>
            </a:extLst>
          </p:cNvPr>
          <p:cNvSpPr/>
          <p:nvPr/>
        </p:nvSpPr>
        <p:spPr>
          <a:xfrm>
            <a:off x="1027394" y="1974467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Problem:</a:t>
            </a:r>
            <a:endParaRPr lang="en-US" sz="4800" b="1" dirty="0"/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5A376AB8-74DB-4209-5019-BD4A0BF04EA3}"/>
              </a:ext>
            </a:extLst>
          </p:cNvPr>
          <p:cNvSpPr/>
          <p:nvPr/>
        </p:nvSpPr>
        <p:spPr>
          <a:xfrm>
            <a:off x="1027394" y="3147919"/>
            <a:ext cx="7202668" cy="2380129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BB7552-8447-DD93-A998-6149EFFDD2D2}"/>
              </a:ext>
            </a:extLst>
          </p:cNvPr>
          <p:cNvSpPr txBox="1"/>
          <p:nvPr/>
        </p:nvSpPr>
        <p:spPr>
          <a:xfrm>
            <a:off x="1097012" y="3368487"/>
            <a:ext cx="69075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People face difficulties in aligning their profiles with job market demands, understanding in-demand skills, and finding relevant opportunities. These challenges often lead to missed career prospects and inefficiencies in job applications.</a:t>
            </a:r>
          </a:p>
        </p:txBody>
      </p:sp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9ABF56F4-65CF-BDB4-32C3-CEBF1815B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4874" y="0"/>
            <a:ext cx="513552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858E93-50E8-3F58-97D7-B7020182CF08}"/>
              </a:ext>
            </a:extLst>
          </p:cNvPr>
          <p:cNvSpPr/>
          <p:nvPr/>
        </p:nvSpPr>
        <p:spPr>
          <a:xfrm>
            <a:off x="0" y="0"/>
            <a:ext cx="14631310" cy="822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99FCD885-2BD4-48EC-A973-86C666E4C20F}"/>
              </a:ext>
            </a:extLst>
          </p:cNvPr>
          <p:cNvSpPr/>
          <p:nvPr/>
        </p:nvSpPr>
        <p:spPr>
          <a:xfrm>
            <a:off x="6158754" y="4592601"/>
            <a:ext cx="7167282" cy="2733751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8754" y="646841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Solution:</a:t>
            </a:r>
            <a:endParaRPr lang="en-US" sz="4800" b="1" dirty="0"/>
          </a:p>
        </p:txBody>
      </p:sp>
      <p:sp>
        <p:nvSpPr>
          <p:cNvPr id="4" name="Shape 1"/>
          <p:cNvSpPr/>
          <p:nvPr/>
        </p:nvSpPr>
        <p:spPr>
          <a:xfrm>
            <a:off x="6158754" y="1649874"/>
            <a:ext cx="7167282" cy="2733751"/>
          </a:xfrm>
          <a:prstGeom prst="roundRect">
            <a:avLst>
              <a:gd name="adj" fmla="val 343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3601" y="2017394"/>
            <a:ext cx="29703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Gelasio" pitchFamily="34" charset="-122"/>
                <a:cs typeface="Gelasio" pitchFamily="34" charset="-120"/>
              </a:rPr>
              <a:t>Resume Optimization</a:t>
            </a:r>
            <a:endParaRPr lang="en-US" sz="2800" b="1" dirty="0"/>
          </a:p>
        </p:txBody>
      </p:sp>
      <p:sp>
        <p:nvSpPr>
          <p:cNvPr id="6" name="Text 3"/>
          <p:cNvSpPr/>
          <p:nvPr/>
        </p:nvSpPr>
        <p:spPr>
          <a:xfrm>
            <a:off x="7023977" y="2665978"/>
            <a:ext cx="5436836" cy="116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Provide grammatical corrections, keyword suggestions, and formatting improvements to make your resume stand out.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93601" y="4957766"/>
            <a:ext cx="29703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Gelasio" pitchFamily="34" charset="-122"/>
                <a:cs typeface="Gelasio" pitchFamily="34" charset="-120"/>
              </a:rPr>
              <a:t>Job Market Analysis</a:t>
            </a:r>
            <a:endParaRPr lang="en-US" sz="2800" b="1" dirty="0"/>
          </a:p>
        </p:txBody>
      </p:sp>
      <p:sp>
        <p:nvSpPr>
          <p:cNvPr id="9" name="Text 6"/>
          <p:cNvSpPr/>
          <p:nvPr/>
        </p:nvSpPr>
        <p:spPr>
          <a:xfrm>
            <a:off x="7071042" y="5638850"/>
            <a:ext cx="5342706" cy="115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Lato" pitchFamily="34" charset="-122"/>
                <a:cs typeface="Lato" pitchFamily="34" charset="-120"/>
              </a:rPr>
              <a:t>Visualize trends, hiring locations, and role demands, helping you understand the job market.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5402BF6-B988-355E-8775-4BAA478D402D}"/>
              </a:ext>
            </a:extLst>
          </p:cNvPr>
          <p:cNvSpPr txBox="1"/>
          <p:nvPr/>
        </p:nvSpPr>
        <p:spPr>
          <a:xfrm>
            <a:off x="202019" y="966073"/>
            <a:ext cx="8941981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                                            </a:t>
            </a:r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Team Lead : Zainab</a:t>
            </a: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1. Scraping:  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Ayan </a:t>
            </a: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2. Preprocessing &amp; Visualization Team:  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Afshan, Samad  </a:t>
            </a: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3. Model Development Team: </a:t>
            </a:r>
            <a:r>
              <a:rPr lang="en-US" sz="2800" dirty="0" err="1">
                <a:ea typeface="Lato" panose="020F0502020204030203" pitchFamily="34" charset="0"/>
                <a:cs typeface="Lato" panose="020F0502020204030203" pitchFamily="34" charset="0"/>
              </a:rPr>
              <a:t>Laiba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  , </a:t>
            </a:r>
            <a:r>
              <a:rPr lang="en-US" sz="2800" dirty="0" err="1">
                <a:ea typeface="Lato" panose="020F0502020204030203" pitchFamily="34" charset="0"/>
                <a:cs typeface="Lato" panose="020F0502020204030203" pitchFamily="34" charset="0"/>
              </a:rPr>
              <a:t>Mohaiman</a:t>
            </a:r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4. Resume Optimization Team: </a:t>
            </a:r>
            <a:r>
              <a:rPr lang="en-US" sz="2800" dirty="0" err="1">
                <a:ea typeface="Lato" panose="020F0502020204030203" pitchFamily="34" charset="0"/>
                <a:cs typeface="Lato" panose="020F0502020204030203" pitchFamily="34" charset="0"/>
              </a:rPr>
              <a:t>Sheryar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, Sher Ali</a:t>
            </a: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5.Integration Team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2800" dirty="0" err="1">
                <a:ea typeface="Lato" panose="020F0502020204030203" pitchFamily="34" charset="0"/>
                <a:cs typeface="Lato" panose="020F0502020204030203" pitchFamily="34" charset="0"/>
              </a:rPr>
              <a:t>Wassay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, Abdullah</a:t>
            </a: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6. Frontend Team: 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Saad, Abrar  </a:t>
            </a:r>
          </a:p>
          <a:p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7. External Dataset Team: 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Suliman , </a:t>
            </a:r>
            <a:r>
              <a:rPr lang="en-US" sz="2800" dirty="0" err="1">
                <a:ea typeface="Lato" panose="020F0502020204030203" pitchFamily="34" charset="0"/>
                <a:cs typeface="Lato" panose="020F0502020204030203" pitchFamily="34" charset="0"/>
              </a:rPr>
              <a:t>Shaheer</a:t>
            </a:r>
            <a:endParaRPr lang="en-US" sz="28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  </a:t>
            </a:r>
          </a:p>
          <a:p>
            <a:r>
              <a:rPr lang="en-US" sz="2800" b="1" dirty="0">
                <a:ea typeface="Lato" panose="020F0502020204030203" pitchFamily="34" charset="0"/>
                <a:cs typeface="Lato" panose="020F0502020204030203" pitchFamily="34" charset="0"/>
              </a:rPr>
              <a:t>8. Documentation:  </a:t>
            </a:r>
            <a:r>
              <a:rPr lang="en-US" sz="2800" dirty="0">
                <a:ea typeface="Lato" panose="020F0502020204030203" pitchFamily="34" charset="0"/>
                <a:cs typeface="Lato" panose="020F0502020204030203" pitchFamily="34" charset="0"/>
              </a:rPr>
              <a:t>Fatima  </a:t>
            </a:r>
          </a:p>
          <a:p>
            <a:r>
              <a:rPr lang="en-US" dirty="0">
                <a:ea typeface="Lato" panose="020F0502020204030203" pitchFamily="34" charset="0"/>
                <a:cs typeface="Lato" panose="020F0502020204030203" pitchFamily="34" charset="0"/>
              </a:rPr>
              <a:t>   </a:t>
            </a:r>
            <a:endParaRPr lang="en-US" dirty="0"/>
          </a:p>
        </p:txBody>
      </p:sp>
      <p:sp>
        <p:nvSpPr>
          <p:cNvPr id="47" name="Text 0">
            <a:extLst>
              <a:ext uri="{FF2B5EF4-FFF2-40B4-BE49-F238E27FC236}">
                <a16:creationId xmlns:a16="http://schemas.microsoft.com/office/drawing/2014/main" id="{48C4EA03-0166-3FBC-40AB-0C140CA6A4C2}"/>
              </a:ext>
            </a:extLst>
          </p:cNvPr>
          <p:cNvSpPr/>
          <p:nvPr/>
        </p:nvSpPr>
        <p:spPr>
          <a:xfrm>
            <a:off x="268367" y="409655"/>
            <a:ext cx="7046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Team:</a:t>
            </a:r>
            <a:endParaRPr lang="en-US" sz="48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6166" y="724868"/>
            <a:ext cx="5486400" cy="707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12F2B"/>
                </a:solidFill>
                <a:ea typeface="Gelasio" pitchFamily="34" charset="-122"/>
                <a:cs typeface="Gelasio" pitchFamily="34" charset="-120"/>
              </a:rPr>
              <a:t>Expected Outcomes:</a:t>
            </a:r>
            <a:endParaRPr lang="en-US" sz="4800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C017C8-1799-4E6B-9E2A-FE61E88A8B83}"/>
              </a:ext>
            </a:extLst>
          </p:cNvPr>
          <p:cNvGrpSpPr/>
          <p:nvPr/>
        </p:nvGrpSpPr>
        <p:grpSpPr>
          <a:xfrm>
            <a:off x="624960" y="2116743"/>
            <a:ext cx="3685698" cy="1417857"/>
            <a:chOff x="624960" y="2574985"/>
            <a:chExt cx="3685698" cy="998189"/>
          </a:xfrm>
        </p:grpSpPr>
        <p:sp>
          <p:nvSpPr>
            <p:cNvPr id="4" name="Shape 1"/>
            <p:cNvSpPr/>
            <p:nvPr/>
          </p:nvSpPr>
          <p:spPr>
            <a:xfrm>
              <a:off x="624960" y="2574985"/>
              <a:ext cx="396835" cy="272384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248609" y="257498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Enhanced Resumes</a:t>
              </a:r>
              <a:endParaRPr lang="en-US" sz="2800" b="1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269445" y="2847369"/>
              <a:ext cx="3041213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Improved user resumes with higher interview success rates.</a:t>
              </a:r>
              <a:endParaRPr lang="en-US" sz="24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AD552D6-BEDB-43B9-A577-F3B2A2F713A4}"/>
              </a:ext>
            </a:extLst>
          </p:cNvPr>
          <p:cNvGrpSpPr/>
          <p:nvPr/>
        </p:nvGrpSpPr>
        <p:grpSpPr>
          <a:xfrm>
            <a:off x="624960" y="4292997"/>
            <a:ext cx="3664862" cy="1432959"/>
            <a:chOff x="624960" y="4009904"/>
            <a:chExt cx="3664862" cy="1579127"/>
          </a:xfrm>
        </p:grpSpPr>
        <p:sp>
          <p:nvSpPr>
            <p:cNvPr id="7" name="Shape 4"/>
            <p:cNvSpPr/>
            <p:nvPr/>
          </p:nvSpPr>
          <p:spPr>
            <a:xfrm>
              <a:off x="624960" y="4009904"/>
              <a:ext cx="396835" cy="396835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8" name="Text 5"/>
            <p:cNvSpPr/>
            <p:nvPr/>
          </p:nvSpPr>
          <p:spPr>
            <a:xfrm>
              <a:off x="1248609" y="4009904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Market Awareness</a:t>
              </a:r>
              <a:endParaRPr lang="en-US" sz="2800" b="1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1248609" y="4500323"/>
              <a:ext cx="3041213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Job seekers understand market demands.</a:t>
              </a:r>
              <a:endParaRPr lang="en-US" sz="24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24E75A-D767-4A43-B962-53DFDFBC022D}"/>
              </a:ext>
            </a:extLst>
          </p:cNvPr>
          <p:cNvGrpSpPr/>
          <p:nvPr/>
        </p:nvGrpSpPr>
        <p:grpSpPr>
          <a:xfrm>
            <a:off x="624960" y="6088023"/>
            <a:ext cx="4686628" cy="1205762"/>
            <a:chOff x="624960" y="6088023"/>
            <a:chExt cx="4686628" cy="1205762"/>
          </a:xfrm>
        </p:grpSpPr>
        <p:sp>
          <p:nvSpPr>
            <p:cNvPr id="10" name="Shape 7"/>
            <p:cNvSpPr/>
            <p:nvPr/>
          </p:nvSpPr>
          <p:spPr>
            <a:xfrm>
              <a:off x="624960" y="6088023"/>
              <a:ext cx="396835" cy="396835"/>
            </a:xfrm>
            <a:prstGeom prst="roundRect">
              <a:avLst>
                <a:gd name="adj" fmla="val 24007"/>
              </a:avLst>
            </a:prstGeom>
            <a:solidFill>
              <a:srgbClr val="E8E8E3"/>
            </a:solidFill>
            <a:ln w="7620">
              <a:solidFill>
                <a:srgbClr val="CECEC9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1248609" y="6088023"/>
              <a:ext cx="3541514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Gelasio" pitchFamily="34" charset="-122"/>
                  <a:cs typeface="Gelasio" pitchFamily="34" charset="-120"/>
                </a:rPr>
                <a:t>Dynamic Recommendations</a:t>
              </a:r>
              <a:endParaRPr lang="en-US" sz="2800" b="1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1248609" y="6586241"/>
              <a:ext cx="4062979" cy="70754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Suggestions help users find the </a:t>
              </a:r>
            </a:p>
            <a:p>
              <a:pPr marL="0" indent="0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ea typeface="Lato" pitchFamily="34" charset="-122"/>
                  <a:cs typeface="Lato" pitchFamily="34" charset="-120"/>
                </a:rPr>
                <a:t>best-suited roles.</a:t>
              </a:r>
              <a:endParaRPr lang="en-US" sz="2400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202</Words>
  <Application>Microsoft Office PowerPoint</Application>
  <PresentationFormat>Custom</PresentationFormat>
  <Paragraphs>40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Lato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Zainab Azeem</cp:lastModifiedBy>
  <cp:revision>34</cp:revision>
  <dcterms:created xsi:type="dcterms:W3CDTF">2024-12-01T10:06:26Z</dcterms:created>
  <dcterms:modified xsi:type="dcterms:W3CDTF">2025-10-02T09:38:19Z</dcterms:modified>
</cp:coreProperties>
</file>